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</p:sldMasterIdLst>
  <p:sldIdLst>
    <p:sldId id="257" r:id="rId4"/>
    <p:sldId id="316" r:id="rId5"/>
    <p:sldId id="258" r:id="rId6"/>
    <p:sldId id="284" r:id="rId7"/>
    <p:sldId id="260" r:id="rId8"/>
    <p:sldId id="261" r:id="rId9"/>
    <p:sldId id="285" r:id="rId10"/>
    <p:sldId id="262" r:id="rId11"/>
    <p:sldId id="263" r:id="rId12"/>
    <p:sldId id="264" r:id="rId13"/>
    <p:sldId id="265" r:id="rId14"/>
    <p:sldId id="266" r:id="rId15"/>
    <p:sldId id="31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4" r:id="rId24"/>
    <p:sldId id="275" r:id="rId25"/>
    <p:sldId id="276" r:id="rId26"/>
    <p:sldId id="277" r:id="rId27"/>
    <p:sldId id="286" r:id="rId28"/>
    <p:sldId id="278" r:id="rId29"/>
    <p:sldId id="287" r:id="rId30"/>
    <p:sldId id="281" r:id="rId31"/>
    <p:sldId id="288" r:id="rId32"/>
    <p:sldId id="279" r:id="rId33"/>
    <p:sldId id="280" r:id="rId34"/>
    <p:sldId id="289" r:id="rId35"/>
    <p:sldId id="315" r:id="rId36"/>
    <p:sldId id="290" r:id="rId37"/>
    <p:sldId id="282" r:id="rId38"/>
    <p:sldId id="283" r:id="rId39"/>
    <p:sldId id="291" r:id="rId40"/>
    <p:sldId id="292" r:id="rId41"/>
    <p:sldId id="293" r:id="rId42"/>
    <p:sldId id="295" r:id="rId43"/>
    <p:sldId id="296" r:id="rId44"/>
    <p:sldId id="301" r:id="rId45"/>
    <p:sldId id="300" r:id="rId46"/>
    <p:sldId id="302" r:id="rId47"/>
    <p:sldId id="297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29" autoAdjust="0"/>
  </p:normalViewPr>
  <p:slideViewPr>
    <p:cSldViewPr>
      <p:cViewPr varScale="1">
        <p:scale>
          <a:sx n="109" d="100"/>
          <a:sy n="109" d="100"/>
        </p:scale>
        <p:origin x="-167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aseline="0">
                <a:solidFill>
                  <a:srgbClr val="C00000"/>
                </a:solidFill>
              </a:defRPr>
            </a:pPr>
            <a:r>
              <a:rPr lang="ru-RU" sz="3000" baseline="0" dirty="0" smtClean="0">
                <a:solidFill>
                  <a:srgbClr val="C00000"/>
                </a:solidFill>
              </a:rPr>
              <a:t>Земли сельского поселения</a:t>
            </a:r>
            <a:endParaRPr lang="ru-RU" sz="3000" baseline="0" dirty="0">
              <a:solidFill>
                <a:srgbClr val="C00000"/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земли сельского поселения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сельскохозяйственного назначения</c:v>
                </c:pt>
                <c:pt idx="1">
                  <c:v>населенных пунктов</c:v>
                </c:pt>
                <c:pt idx="2">
                  <c:v>промышленности, транспорта связи</c:v>
                </c:pt>
                <c:pt idx="3">
                  <c:v>лесного фонда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12425</c:v>
                </c:pt>
                <c:pt idx="1">
                  <c:v>1094</c:v>
                </c:pt>
                <c:pt idx="2">
                  <c:v>474.4</c:v>
                </c:pt>
                <c:pt idx="3">
                  <c:v>1027.5999999999999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адресация</c:v>
                </c:pt>
                <c:pt idx="1">
                  <c:v>ремонт дорог </c:v>
                </c:pt>
                <c:pt idx="2">
                  <c:v>уличное освещение</c:v>
                </c:pt>
                <c:pt idx="3">
                  <c:v>опиловка деревьев</c:v>
                </c:pt>
                <c:pt idx="4">
                  <c:v>нарушение содержания домашних животных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9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адресация</c:v>
                </c:pt>
                <c:pt idx="1">
                  <c:v>ремонт дорог </c:v>
                </c:pt>
                <c:pt idx="2">
                  <c:v>уличное освещение</c:v>
                </c:pt>
                <c:pt idx="3">
                  <c:v>опиловка деревьев</c:v>
                </c:pt>
                <c:pt idx="4">
                  <c:v>нарушение содержания домашних животных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адресация</c:v>
                </c:pt>
                <c:pt idx="1">
                  <c:v>ремонт дорог </c:v>
                </c:pt>
                <c:pt idx="2">
                  <c:v>уличное освещение</c:v>
                </c:pt>
                <c:pt idx="3">
                  <c:v>опиловка деревьев</c:v>
                </c:pt>
                <c:pt idx="4">
                  <c:v>нарушение содержания домашних животных</c:v>
                </c:pt>
              </c:strCache>
            </c:strRef>
          </c:cat>
          <c:val>
            <c:numRef>
              <c:f>Лист1!$D$2:$D$6</c:f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31832832"/>
        <c:axId val="131842816"/>
        <c:axId val="0"/>
      </c:bar3DChart>
      <c:catAx>
        <c:axId val="131832832"/>
        <c:scaling>
          <c:orientation val="minMax"/>
        </c:scaling>
        <c:delete val="0"/>
        <c:axPos val="b"/>
        <c:majorTickMark val="out"/>
        <c:minorTickMark val="none"/>
        <c:tickLblPos val="nextTo"/>
        <c:crossAx val="131842816"/>
        <c:crosses val="autoZero"/>
        <c:auto val="1"/>
        <c:lblAlgn val="ctr"/>
        <c:lblOffset val="100"/>
        <c:noMultiLvlLbl val="0"/>
      </c:catAx>
      <c:valAx>
        <c:axId val="131842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183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земельный налог</c:v>
                </c:pt>
                <c:pt idx="1">
                  <c:v>ндфл</c:v>
                </c:pt>
                <c:pt idx="2">
                  <c:v>налоги на сов. доход</c:v>
                </c:pt>
                <c:pt idx="3">
                  <c:v>н. на имущ. физ. лиц</c:v>
                </c:pt>
                <c:pt idx="4">
                  <c:v>гос. пошлина </c:v>
                </c:pt>
                <c:pt idx="5">
                  <c:v>аренда  з/у</c:v>
                </c:pt>
                <c:pt idx="6">
                  <c:v>штрафы</c:v>
                </c:pt>
                <c:pt idx="7">
                  <c:v>субвенции по воин. уч.</c:v>
                </c:pt>
                <c:pt idx="8">
                  <c:v>межбюджетные трансферты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345700</c:v>
                </c:pt>
                <c:pt idx="1">
                  <c:v>2084400</c:v>
                </c:pt>
                <c:pt idx="2">
                  <c:v>128400</c:v>
                </c:pt>
                <c:pt idx="3">
                  <c:v>177600</c:v>
                </c:pt>
                <c:pt idx="4">
                  <c:v>16700</c:v>
                </c:pt>
                <c:pt idx="5">
                  <c:v>425300</c:v>
                </c:pt>
                <c:pt idx="6">
                  <c:v>222300</c:v>
                </c:pt>
                <c:pt idx="7">
                  <c:v>189500</c:v>
                </c:pt>
                <c:pt idx="8">
                  <c:v>1257800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648998736269083"/>
          <c:y val="0"/>
          <c:w val="0.32425075337804998"/>
          <c:h val="0.9770201224846893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призывников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весна 2018</c:v>
                </c:pt>
                <c:pt idx="1">
                  <c:v>осень 2017</c:v>
                </c:pt>
                <c:pt idx="2">
                  <c:v>весна 2017</c:v>
                </c:pt>
                <c:pt idx="3">
                  <c:v>осень 2016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725376"/>
        <c:axId val="46747648"/>
        <c:axId val="0"/>
      </c:bar3DChart>
      <c:catAx>
        <c:axId val="4672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46747648"/>
        <c:crosses val="autoZero"/>
        <c:auto val="1"/>
        <c:lblAlgn val="ctr"/>
        <c:lblOffset val="100"/>
        <c:noMultiLvlLbl val="0"/>
      </c:catAx>
      <c:valAx>
        <c:axId val="4674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725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6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0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6074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01.08.2018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208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232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80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910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9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2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1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01.08.2018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5095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01.08.2018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кретарь\Pictures\отчет главы первое полугодие 2018\36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82925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Главы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Администрации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Старостаничного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сельского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поселения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885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7" y="0"/>
            <a:ext cx="9129485" cy="68471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26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1" y="1524000"/>
            <a:ext cx="6914177" cy="45720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</a:rPr>
              <a:t>Финансовая сфера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5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538306"/>
              </p:ext>
            </p:extLst>
          </p:nvPr>
        </p:nvGraphicFramePr>
        <p:xfrm>
          <a:off x="467544" y="1556792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Доходы бюджета поселения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50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Увеличение муниципальной собственности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0792"/>
            <a:ext cx="4059238" cy="3698416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Грунтовая дорога в х. Дубовой</a:t>
            </a:r>
          </a:p>
          <a:p>
            <a:r>
              <a:rPr lang="ru-RU" dirty="0" smtClean="0"/>
              <a:t>Скважина х. Лесной,</a:t>
            </a:r>
          </a:p>
          <a:p>
            <a:r>
              <a:rPr lang="ru-RU" dirty="0" smtClean="0"/>
              <a:t>2 земельных участка с/т «Черемушки»</a:t>
            </a:r>
          </a:p>
          <a:p>
            <a:r>
              <a:rPr lang="ru-RU" dirty="0" smtClean="0"/>
              <a:t>2 нежилых здания  с/т «Черемушки»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98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3999" cy="7029400"/>
          </a:xfrm>
        </p:spPr>
      </p:pic>
    </p:spTree>
    <p:extLst>
      <p:ext uri="{BB962C8B-B14F-4D97-AF65-F5344CB8AC3E}">
        <p14:creationId xmlns:p14="http://schemas.microsoft.com/office/powerpoint/2010/main" val="410554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Реализация муниципальных программ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«защита населения и территории от чрезвычайных ситуаций – 145,5 тыс. руб.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«развитие физической культуры и спорта» – 7,7 тыс. руб.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«комплексное развитие Старостаничного с/п» – 507 тыс. руб.</a:t>
            </a:r>
          </a:p>
          <a:p>
            <a:r>
              <a:rPr lang="ru-RU" dirty="0">
                <a:solidFill>
                  <a:srgbClr val="FFC000"/>
                </a:solidFill>
              </a:rPr>
              <a:t>п</a:t>
            </a:r>
            <a:r>
              <a:rPr lang="ru-RU" dirty="0" smtClean="0">
                <a:solidFill>
                  <a:srgbClr val="FFC000"/>
                </a:solidFill>
              </a:rPr>
              <a:t>рочие мероприятия по содержанию территории – 393 тыс. руб.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«развитие культуры»  - 1616.5 тыс. руб.</a:t>
            </a: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7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Социальная сфера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38" y="1646238"/>
            <a:ext cx="6436923" cy="4525962"/>
          </a:xfrm>
        </p:spPr>
      </p:pic>
    </p:spTree>
    <p:extLst>
      <p:ext uri="{BB962C8B-B14F-4D97-AF65-F5344CB8AC3E}">
        <p14:creationId xmlns:p14="http://schemas.microsoft.com/office/powerpoint/2010/main" val="285662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Помним и уважаем старшее поколение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038600" cy="2688193"/>
          </a:xfrm>
        </p:spPr>
      </p:pic>
    </p:spTree>
    <p:extLst>
      <p:ext uri="{BB962C8B-B14F-4D97-AF65-F5344CB8AC3E}">
        <p14:creationId xmlns:p14="http://schemas.microsoft.com/office/powerpoint/2010/main" val="88500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H="1" flipV="1">
            <a:off x="9612558" y="6669359"/>
            <a:ext cx="216025" cy="50405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Ведется совместная работа с КУИ по выделению и предоставлению з/у , гражданам имеющим трех и более детей, в 2018 году планируется предоставить 24 семьям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" b="4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461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ВУС</a:t>
            </a:r>
            <a:endParaRPr lang="ru-RU" sz="6000" dirty="0">
              <a:solidFill>
                <a:srgbClr val="FF00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396509"/>
              </p:ext>
            </p:extLst>
          </p:nvPr>
        </p:nvGraphicFramePr>
        <p:xfrm>
          <a:off x="457200" y="16462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733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кретарь\Pictures\отчет главы первое полугодие 2018\1-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" y="0"/>
            <a:ext cx="91487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1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" y="0"/>
            <a:ext cx="9133074" cy="6858000"/>
          </a:xfrm>
        </p:spPr>
      </p:pic>
    </p:spTree>
    <p:extLst>
      <p:ext uri="{BB962C8B-B14F-4D97-AF65-F5344CB8AC3E}">
        <p14:creationId xmlns:p14="http://schemas.microsoft.com/office/powerpoint/2010/main" val="156960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Ремонт кабинета  ВУС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388426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Благоустройство и ЖКХ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646238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875202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Центральная площадь Старой Станицы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038600" cy="248773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73362"/>
            <a:ext cx="4038600" cy="3247925"/>
          </a:xfrm>
        </p:spPr>
      </p:pic>
    </p:spTree>
    <p:extLst>
      <p:ext uri="{BB962C8B-B14F-4D97-AF65-F5344CB8AC3E}">
        <p14:creationId xmlns:p14="http://schemas.microsoft.com/office/powerpoint/2010/main" val="3767117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Детская площадка по ул. Ломоносова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072804" cy="372288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4744"/>
            <a:ext cx="4038600" cy="3554536"/>
          </a:xfrm>
        </p:spPr>
      </p:pic>
    </p:spTree>
    <p:extLst>
      <p:ext uri="{BB962C8B-B14F-4D97-AF65-F5344CB8AC3E}">
        <p14:creationId xmlns:p14="http://schemas.microsoft.com/office/powerpoint/2010/main" val="239243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187624" y="548680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Выражаем огромную благодарность инициативным гражданам  в помощи по установке детской площадки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5229200"/>
            <a:ext cx="489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Спасибо!!!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5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1002580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Все на субботник!!!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345638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162781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Покос сухой растительности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4744"/>
            <a:ext cx="4038600" cy="302895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783234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Уничтожение амброзии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577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кретарь\Pictures\фото лужа дет площадки свалки 30.07.18\01_Ситуационный_план_Старостаничного_С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37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Ликвидация свалочных очагов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3754760" cy="446449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143937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-571500"/>
            <a:ext cx="22636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83593"/>
            <a:ext cx="4038600" cy="2851251"/>
          </a:xfrm>
        </p:spPr>
      </p:pic>
    </p:spTree>
    <p:extLst>
      <p:ext uri="{BB962C8B-B14F-4D97-AF65-F5344CB8AC3E}">
        <p14:creationId xmlns:p14="http://schemas.microsoft.com/office/powerpoint/2010/main" val="144550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1291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Информационная встреча с населением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038600" cy="26924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8960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972016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Содержание памятников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038600" cy="29523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  <p:sp>
        <p:nvSpPr>
          <p:cNvPr id="9" name="TextBox 8"/>
          <p:cNvSpPr txBox="1"/>
          <p:nvPr/>
        </p:nvSpPr>
        <p:spPr>
          <a:xfrm>
            <a:off x="714642" y="5013175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C000"/>
                </a:solidFill>
              </a:rPr>
              <a:t>Никто не забыт, ничто не забыто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83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Благоустройство кладбищ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47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823067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Ремонт дорог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4038600" cy="331236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  <p:pic>
        <p:nvPicPr>
          <p:cNvPr id="5122" name="Picture 2" descr="C:\Users\Секретарь\Pictures\фото лужа дет площадки свалки 30.07.18\IMG-20180730-WA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01008"/>
            <a:ext cx="2808312" cy="311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56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Асфальтовое покрытие по ул. </a:t>
            </a:r>
            <a:r>
              <a:rPr lang="ru-RU" b="1" dirty="0" smtClean="0">
                <a:solidFill>
                  <a:srgbClr val="FF0000"/>
                </a:solidFill>
              </a:rPr>
              <a:t>Большевистской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  <p:sp>
        <p:nvSpPr>
          <p:cNvPr id="7" name="TextBox 6"/>
          <p:cNvSpPr txBox="1"/>
          <p:nvPr/>
        </p:nvSpPr>
        <p:spPr>
          <a:xfrm>
            <a:off x="3059832" y="4509120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Спасибо!!!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92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Уличное освещение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47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974415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Устраняем </a:t>
            </a:r>
            <a:r>
              <a:rPr lang="ru-RU" b="1" dirty="0" smtClean="0">
                <a:solidFill>
                  <a:srgbClr val="FF0000"/>
                </a:solidFill>
              </a:rPr>
              <a:t>лужу по ул. </a:t>
            </a:r>
            <a:r>
              <a:rPr lang="ru-RU" b="1" dirty="0" smtClean="0">
                <a:solidFill>
                  <a:srgbClr val="FF0000"/>
                </a:solidFill>
              </a:rPr>
              <a:t>Буденного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47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  <p:sp>
        <p:nvSpPr>
          <p:cNvPr id="7" name="TextBox 6"/>
          <p:cNvSpPr txBox="1"/>
          <p:nvPr/>
        </p:nvSpPr>
        <p:spPr>
          <a:xfrm>
            <a:off x="1259632" y="4725144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Благодарим </a:t>
            </a:r>
            <a:r>
              <a:rPr lang="ru-RU" sz="3200" b="1" dirty="0" err="1" smtClean="0">
                <a:solidFill>
                  <a:srgbClr val="FFC000"/>
                </a:solidFill>
              </a:rPr>
              <a:t>Фищева</a:t>
            </a:r>
            <a:r>
              <a:rPr lang="ru-RU" sz="3200" b="1" dirty="0" smtClean="0">
                <a:solidFill>
                  <a:srgbClr val="FFC000"/>
                </a:solidFill>
              </a:rPr>
              <a:t> Виктора Михайловича</a:t>
            </a:r>
            <a:endParaRPr lang="ru-RU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8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Населенные пункты входящие в состав Старостаничного сельского поселения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2"/>
            <a:ext cx="7772400" cy="2949599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FFC000"/>
                </a:solidFill>
              </a:rPr>
              <a:t>х. Старая Станица - 8550</a:t>
            </a:r>
          </a:p>
          <a:p>
            <a:pPr algn="l"/>
            <a:r>
              <a:rPr lang="ru-RU" sz="3600" dirty="0" smtClean="0">
                <a:solidFill>
                  <a:srgbClr val="FFC000"/>
                </a:solidFill>
              </a:rPr>
              <a:t>х. Лесной -  650</a:t>
            </a:r>
          </a:p>
          <a:p>
            <a:pPr algn="l"/>
            <a:r>
              <a:rPr lang="ru-RU" sz="3600" dirty="0" smtClean="0">
                <a:solidFill>
                  <a:srgbClr val="FFC000"/>
                </a:solidFill>
              </a:rPr>
              <a:t>х. Абрамовка – 607</a:t>
            </a:r>
          </a:p>
          <a:p>
            <a:pPr algn="l"/>
            <a:r>
              <a:rPr lang="ru-RU" sz="3600" dirty="0" smtClean="0">
                <a:solidFill>
                  <a:srgbClr val="FFC000"/>
                </a:solidFill>
              </a:rPr>
              <a:t>х. </a:t>
            </a:r>
            <a:r>
              <a:rPr lang="ru-RU" sz="3600" dirty="0" err="1" smtClean="0">
                <a:solidFill>
                  <a:srgbClr val="FFC000"/>
                </a:solidFill>
              </a:rPr>
              <a:t>Диченский</a:t>
            </a:r>
            <a:r>
              <a:rPr lang="ru-RU" sz="3600" dirty="0" smtClean="0">
                <a:solidFill>
                  <a:srgbClr val="FFC000"/>
                </a:solidFill>
              </a:rPr>
              <a:t> - 541</a:t>
            </a:r>
          </a:p>
          <a:p>
            <a:pPr algn="l"/>
            <a:r>
              <a:rPr lang="ru-RU" sz="3600" dirty="0" smtClean="0">
                <a:solidFill>
                  <a:srgbClr val="FFC000"/>
                </a:solidFill>
              </a:rPr>
              <a:t>х. Дубовой - 3</a:t>
            </a:r>
            <a:endParaRPr lang="ru-RU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78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Открытие пожарно-спасательной станции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3452218" cy="23040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038600" cy="2687504"/>
          </a:xfrm>
        </p:spPr>
      </p:pic>
    </p:spTree>
    <p:extLst>
      <p:ext uri="{BB962C8B-B14F-4D97-AF65-F5344CB8AC3E}">
        <p14:creationId xmlns:p14="http://schemas.microsoft.com/office/powerpoint/2010/main" val="800187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44000" cy="68580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620688"/>
            <a:ext cx="3610744" cy="5551512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Уважаемые </a:t>
            </a:r>
            <a:r>
              <a:rPr lang="ru-RU" sz="4000" b="1" i="1" dirty="0" err="1" smtClean="0">
                <a:solidFill>
                  <a:srgbClr val="FF0000"/>
                </a:solidFill>
              </a:rPr>
              <a:t>граждаже</a:t>
            </a:r>
            <a:r>
              <a:rPr lang="ru-RU" sz="4000" b="1" i="1" dirty="0" smtClean="0">
                <a:solidFill>
                  <a:srgbClr val="FF0000"/>
                </a:solidFill>
              </a:rPr>
              <a:t>, </a:t>
            </a:r>
            <a:r>
              <a:rPr lang="ru-RU" sz="4000" b="1" i="1" dirty="0" smtClean="0">
                <a:solidFill>
                  <a:srgbClr val="FF0000"/>
                </a:solidFill>
              </a:rPr>
              <a:t>купайтесь </a:t>
            </a:r>
            <a:r>
              <a:rPr lang="ru-RU" sz="4000" b="1" i="1" dirty="0" smtClean="0">
                <a:solidFill>
                  <a:srgbClr val="FF0000"/>
                </a:solidFill>
              </a:rPr>
              <a:t>в специально отведенных местах!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66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Доводим до сведения граждан данную информацию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7056784" cy="4687416"/>
          </a:xfrm>
        </p:spPr>
      </p:pic>
    </p:spTree>
    <p:extLst>
      <p:ext uri="{BB962C8B-B14F-4D97-AF65-F5344CB8AC3E}">
        <p14:creationId xmlns:p14="http://schemas.microsoft.com/office/powerpoint/2010/main" val="812314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0"/>
            <a:ext cx="9144000" cy="7163896"/>
          </a:xfrm>
        </p:spPr>
      </p:pic>
    </p:spTree>
    <p:extLst>
      <p:ext uri="{BB962C8B-B14F-4D97-AF65-F5344CB8AC3E}">
        <p14:creationId xmlns:p14="http://schemas.microsoft.com/office/powerpoint/2010/main" val="1600173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Работа с населением по противопожарной безопасности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46238"/>
            <a:ext cx="3394471" cy="452596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89040"/>
            <a:ext cx="2376264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71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Противопожарная опашка хуторов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5105400" y="1646238"/>
            <a:ext cx="4038600" cy="45259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096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Указатель естественного источника забора воды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46238"/>
            <a:ext cx="4001492" cy="4303042"/>
          </a:xfrm>
        </p:spPr>
      </p:pic>
    </p:spTree>
    <p:extLst>
      <p:ext uri="{BB962C8B-B14F-4D97-AF65-F5344CB8AC3E}">
        <p14:creationId xmlns:p14="http://schemas.microsoft.com/office/powerpoint/2010/main" val="30942452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115616" y="620688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Культурная сфера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00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Массовые мероприятия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9"/>
            <a:ext cx="4038600" cy="309634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038600" cy="302895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33056"/>
            <a:ext cx="3739456" cy="24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46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2018 – год волонтера , добровольца и детского спорта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038600" cy="268819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038600" cy="268819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4176464" cy="277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73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80988538"/>
              </p:ext>
            </p:extLst>
          </p:nvPr>
        </p:nvGraphicFramePr>
        <p:xfrm>
          <a:off x="1187624" y="908720"/>
          <a:ext cx="6576392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754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Совместно ведем активную работу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038600" cy="268819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17032"/>
            <a:ext cx="4136008" cy="27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13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Слет молодежи открытый воздух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26881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038600" cy="268819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17032"/>
            <a:ext cx="421906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35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День соседей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038600" cy="26881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677828" cy="24480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01008"/>
            <a:ext cx="4784080" cy="31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9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9821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Планы на будущее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Изготовление сметы по благоустройству центральной площади</a:t>
            </a:r>
          </a:p>
          <a:p>
            <a:r>
              <a:rPr lang="ru-RU" dirty="0" smtClean="0"/>
              <a:t>Установка дополнительных точек уличного освещения</a:t>
            </a:r>
          </a:p>
          <a:p>
            <a:r>
              <a:rPr lang="ru-RU" dirty="0" smtClean="0"/>
              <a:t>Отсыпка щебнем ул. Королева в х. Лесном и ул. </a:t>
            </a:r>
            <a:r>
              <a:rPr lang="ru-RU" dirty="0" err="1" smtClean="0"/>
              <a:t>Блинова</a:t>
            </a:r>
            <a:r>
              <a:rPr lang="ru-RU" dirty="0" smtClean="0"/>
              <a:t> в х. Старая Станица</a:t>
            </a:r>
          </a:p>
          <a:p>
            <a:r>
              <a:rPr lang="ru-RU" dirty="0" smtClean="0"/>
              <a:t>Восстановление дорожной разметки по ул. Левитана в х. </a:t>
            </a:r>
            <a:r>
              <a:rPr lang="ru-RU" dirty="0" err="1" smtClean="0"/>
              <a:t>Диченский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9524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Планы на будущее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После проведения восстановительных работ подрядчиком по строительству разводящих сетей водопровода в х. Старая Станица по ул. Шолохова и пер. Монтажный вблизи образовательных учреждений будет нанесена разметка на пешеходные переходы согласно новым национальным стандартам</a:t>
            </a:r>
          </a:p>
          <a:p>
            <a:r>
              <a:rPr lang="ru-RU" sz="2400" dirty="0" smtClean="0"/>
              <a:t>Заключить договор на работы по сносу аварийно-опасных деревьев</a:t>
            </a:r>
          </a:p>
          <a:p>
            <a:r>
              <a:rPr lang="ru-RU" sz="2400" dirty="0" smtClean="0"/>
              <a:t>Закончить ремонтные работы в </a:t>
            </a:r>
            <a:r>
              <a:rPr lang="ru-RU" sz="2400" dirty="0" err="1" smtClean="0"/>
              <a:t>ФАПе</a:t>
            </a:r>
            <a:r>
              <a:rPr lang="ru-RU" sz="2400" dirty="0" smtClean="0"/>
              <a:t> х .Лесной и ремонт входа в ФАП в х. </a:t>
            </a:r>
            <a:r>
              <a:rPr lang="ru-RU" sz="2400" dirty="0" err="1" smtClean="0"/>
              <a:t>Диченский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41525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екретарь\Pictures\отчет главы первое полугодие 2018\edg_0909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6663"/>
            <a:ext cx="8229600" cy="4325112"/>
          </a:xfrm>
        </p:spPr>
      </p:pic>
    </p:spTree>
    <p:extLst>
      <p:ext uri="{BB962C8B-B14F-4D97-AF65-F5344CB8AC3E}">
        <p14:creationId xmlns:p14="http://schemas.microsoft.com/office/powerpoint/2010/main" val="42543216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104456"/>
          </a:xfrm>
        </p:spPr>
        <p:txBody>
          <a:bodyPr>
            <a:normAutofit/>
          </a:bodyPr>
          <a:lstStyle/>
          <a:p>
            <a:pPr algn="ctr"/>
            <a:r>
              <a:rPr lang="ru-RU" sz="9600" b="1" i="1" dirty="0" smtClean="0">
                <a:solidFill>
                  <a:srgbClr val="FF0000"/>
                </a:solidFill>
              </a:rPr>
              <a:t>Спасибо, за внимание!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Показатели работы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916832"/>
            <a:ext cx="5616624" cy="4283968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FFC000"/>
                </a:solidFill>
              </a:rPr>
              <a:t>94  нотариальных действия</a:t>
            </a:r>
          </a:p>
          <a:p>
            <a:pPr algn="just"/>
            <a:r>
              <a:rPr lang="ru-RU" dirty="0" smtClean="0">
                <a:solidFill>
                  <a:srgbClr val="FFC000"/>
                </a:solidFill>
              </a:rPr>
              <a:t>2608 справок</a:t>
            </a:r>
          </a:p>
          <a:p>
            <a:pPr algn="just"/>
            <a:r>
              <a:rPr lang="ru-RU" dirty="0" smtClean="0">
                <a:solidFill>
                  <a:srgbClr val="FFC000"/>
                </a:solidFill>
              </a:rPr>
              <a:t>27 выписок из </a:t>
            </a:r>
            <a:r>
              <a:rPr lang="ru-RU" dirty="0" err="1" smtClean="0">
                <a:solidFill>
                  <a:srgbClr val="FFC000"/>
                </a:solidFill>
              </a:rPr>
              <a:t>похозяйственных</a:t>
            </a:r>
            <a:r>
              <a:rPr lang="ru-RU" dirty="0" smtClean="0">
                <a:solidFill>
                  <a:srgbClr val="FFC000"/>
                </a:solidFill>
              </a:rPr>
              <a:t> книг</a:t>
            </a:r>
          </a:p>
          <a:p>
            <a:pPr algn="just"/>
            <a:r>
              <a:rPr lang="ru-RU" dirty="0" smtClean="0">
                <a:solidFill>
                  <a:srgbClr val="FFC000"/>
                </a:solidFill>
              </a:rPr>
              <a:t>78 постановлений</a:t>
            </a:r>
          </a:p>
          <a:p>
            <a:pPr algn="just"/>
            <a:r>
              <a:rPr lang="ru-RU" dirty="0" smtClean="0">
                <a:solidFill>
                  <a:srgbClr val="FFC000"/>
                </a:solidFill>
              </a:rPr>
              <a:t>48 распоряжений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2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54"/>
            <a:ext cx="9144000" cy="68661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068688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794 </a:t>
            </a:r>
            <a:r>
              <a:rPr lang="ru-RU" sz="5400" dirty="0" err="1" smtClean="0">
                <a:solidFill>
                  <a:srgbClr val="FF0000"/>
                </a:solidFill>
              </a:rPr>
              <a:t>похозяйственные</a:t>
            </a:r>
            <a:r>
              <a:rPr lang="ru-RU" sz="5400" dirty="0" smtClean="0">
                <a:solidFill>
                  <a:srgbClr val="FF0000"/>
                </a:solidFill>
              </a:rPr>
              <a:t> книги с 1943 года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4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93808"/>
              </p:ext>
            </p:extLst>
          </p:nvPr>
        </p:nvGraphicFramePr>
        <p:xfrm>
          <a:off x="457200" y="1524000"/>
          <a:ext cx="8229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Обращения граждан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Собрание депутатов Старостаничного сельского поселения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94" y="2010294"/>
            <a:ext cx="3599411" cy="3599411"/>
          </a:xfrm>
        </p:spPr>
      </p:pic>
    </p:spTree>
    <p:extLst>
      <p:ext uri="{BB962C8B-B14F-4D97-AF65-F5344CB8AC3E}">
        <p14:creationId xmlns:p14="http://schemas.microsoft.com/office/powerpoint/2010/main" val="32547240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488</TotalTime>
  <Words>448</Words>
  <Application>Microsoft Office PowerPoint</Application>
  <PresentationFormat>Экран (4:3)</PresentationFormat>
  <Paragraphs>78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57</vt:i4>
      </vt:variant>
    </vt:vector>
  </HeadingPairs>
  <TitlesOfParts>
    <vt:vector size="60" baseType="lpstr">
      <vt:lpstr>Бумажная</vt:lpstr>
      <vt:lpstr>Литейная</vt:lpstr>
      <vt:lpstr>1_Литейная</vt:lpstr>
      <vt:lpstr>Презентация PowerPoint</vt:lpstr>
      <vt:lpstr>Презентация PowerPoint</vt:lpstr>
      <vt:lpstr>Презентация PowerPoint</vt:lpstr>
      <vt:lpstr>Населенные пункты входящие в состав Старостаничного сельского поселения</vt:lpstr>
      <vt:lpstr>Презентация PowerPoint</vt:lpstr>
      <vt:lpstr>Показатели работы</vt:lpstr>
      <vt:lpstr>794 похозяйственные книги с 1943 года</vt:lpstr>
      <vt:lpstr>Обращения граждан</vt:lpstr>
      <vt:lpstr>Собрание депутатов Старостаничного сельского поселения</vt:lpstr>
      <vt:lpstr>Презентация PowerPoint</vt:lpstr>
      <vt:lpstr>Финансовая сфера</vt:lpstr>
      <vt:lpstr>Доходы бюджета поселения</vt:lpstr>
      <vt:lpstr>Увеличение муниципальной собственности</vt:lpstr>
      <vt:lpstr>Презентация PowerPoint</vt:lpstr>
      <vt:lpstr>Реализация муниципальных программ</vt:lpstr>
      <vt:lpstr>Социальная сфера</vt:lpstr>
      <vt:lpstr>Помним и уважаем старшее поколение</vt:lpstr>
      <vt:lpstr>Презентация PowerPoint</vt:lpstr>
      <vt:lpstr>ВУС</vt:lpstr>
      <vt:lpstr>Презентация PowerPoint</vt:lpstr>
      <vt:lpstr>Ремонт кабинета  ВУС</vt:lpstr>
      <vt:lpstr>Благоустройство и ЖКХ</vt:lpstr>
      <vt:lpstr>Центральная площадь Старой Станицы</vt:lpstr>
      <vt:lpstr>Детская площадка по ул. Ломоносова</vt:lpstr>
      <vt:lpstr>Презентация PowerPoint</vt:lpstr>
      <vt:lpstr>Презентация PowerPoint</vt:lpstr>
      <vt:lpstr>Все на субботник!!!</vt:lpstr>
      <vt:lpstr>Покос сухой растительности</vt:lpstr>
      <vt:lpstr>Уничтожение амброзии</vt:lpstr>
      <vt:lpstr>Ликвидация свалочных очагов</vt:lpstr>
      <vt:lpstr>Презентация PowerPoint</vt:lpstr>
      <vt:lpstr>Презентация PowerPoint</vt:lpstr>
      <vt:lpstr>Информационная встреча с населением</vt:lpstr>
      <vt:lpstr>Содержание памятников </vt:lpstr>
      <vt:lpstr>Благоустройство кладбищ</vt:lpstr>
      <vt:lpstr>Ремонт дорог</vt:lpstr>
      <vt:lpstr>Асфальтовое покрытие по ул. Большевистской</vt:lpstr>
      <vt:lpstr>Уличное освещение</vt:lpstr>
      <vt:lpstr>Устраняем лужу по ул. Буденного</vt:lpstr>
      <vt:lpstr>Открытие пожарно-спасательной станции</vt:lpstr>
      <vt:lpstr>Презентация PowerPoint</vt:lpstr>
      <vt:lpstr>Доводим до сведения граждан данную информацию</vt:lpstr>
      <vt:lpstr>Презентация PowerPoint</vt:lpstr>
      <vt:lpstr>Работа с населением по противопожарной безопасности</vt:lpstr>
      <vt:lpstr>Противопожарная опашка хуторов</vt:lpstr>
      <vt:lpstr>Указатель естественного источника забора воды</vt:lpstr>
      <vt:lpstr>Презентация PowerPoint</vt:lpstr>
      <vt:lpstr>Массовые мероприятия</vt:lpstr>
      <vt:lpstr>2018 – год волонтера , добровольца и детского спорта</vt:lpstr>
      <vt:lpstr>Совместно ведем активную работу</vt:lpstr>
      <vt:lpstr>Слет молодежи открытый воздух</vt:lpstr>
      <vt:lpstr>День соседей</vt:lpstr>
      <vt:lpstr>Презентация PowerPoint</vt:lpstr>
      <vt:lpstr>Планы на будущее</vt:lpstr>
      <vt:lpstr>Планы на будущее</vt:lpstr>
      <vt:lpstr>Презентация PowerPoint</vt:lpstr>
      <vt:lpstr>Спасибо,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Секретарь</cp:lastModifiedBy>
  <cp:revision>39</cp:revision>
  <dcterms:created xsi:type="dcterms:W3CDTF">2018-07-30T11:20:20Z</dcterms:created>
  <dcterms:modified xsi:type="dcterms:W3CDTF">2018-08-01T06:06:43Z</dcterms:modified>
</cp:coreProperties>
</file>